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58" r:id="rId3"/>
    <p:sldId id="271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7" r:id="rId18"/>
    <p:sldId id="286" r:id="rId19"/>
    <p:sldId id="288" r:id="rId20"/>
    <p:sldId id="289" r:id="rId21"/>
    <p:sldId id="290" r:id="rId22"/>
    <p:sldId id="291" r:id="rId23"/>
    <p:sldId id="292" r:id="rId24"/>
    <p:sldId id="293" r:id="rId25"/>
    <p:sldId id="294" r:id="rId26"/>
    <p:sldId id="295" r:id="rId27"/>
    <p:sldId id="296" r:id="rId28"/>
    <p:sldId id="297" r:id="rId29"/>
    <p:sldId id="299" r:id="rId30"/>
    <p:sldId id="300" r:id="rId31"/>
    <p:sldId id="302" r:id="rId32"/>
    <p:sldId id="303" r:id="rId33"/>
    <p:sldId id="304" r:id="rId34"/>
    <p:sldId id="301" r:id="rId35"/>
    <p:sldId id="305" r:id="rId36"/>
    <p:sldId id="306" r:id="rId37"/>
    <p:sldId id="307" r:id="rId38"/>
    <p:sldId id="308" r:id="rId39"/>
    <p:sldId id="310" r:id="rId40"/>
    <p:sldId id="309" r:id="rId41"/>
    <p:sldId id="311" r:id="rId42"/>
    <p:sldId id="312" r:id="rId43"/>
    <p:sldId id="313" r:id="rId44"/>
    <p:sldId id="314" r:id="rId45"/>
    <p:sldId id="315" r:id="rId46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4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F2F2F2"/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03" autoAdjust="0"/>
    <p:restoredTop sz="94213" autoAdjust="0"/>
  </p:normalViewPr>
  <p:slideViewPr>
    <p:cSldViewPr snapToGrid="0" snapToObjects="1">
      <p:cViewPr varScale="1">
        <p:scale>
          <a:sx n="85" d="100"/>
          <a:sy n="85" d="100"/>
        </p:scale>
        <p:origin x="108" y="1638"/>
      </p:cViewPr>
      <p:guideLst>
        <p:guide orient="horz" pos="1895"/>
        <p:guide pos="33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10:11:51.363" v="2364" actId="20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modSp add">
        <pc:chgData name="Kevin DeRudder" userId="b8db0611-c7c8-4114-b23c-d54441a090d5" providerId="ADAL" clId="{9D3A542D-FD2A-43C3-84C5-5789E61393C0}" dt="2018-12-20T10:03:57.190" v="1776" actId="20577"/>
        <pc:sldMkLst>
          <pc:docMk/>
          <pc:sldMk cId="681738333" sldId="308"/>
        </pc:sldMkLst>
        <pc:spChg chg="mod">
          <ac:chgData name="Kevin DeRudder" userId="b8db0611-c7c8-4114-b23c-d54441a090d5" providerId="ADAL" clId="{9D3A542D-FD2A-43C3-84C5-5789E61393C0}" dt="2018-12-20T10:03:57.190" v="1776" actId="20577"/>
          <ac:spMkLst>
            <pc:docMk/>
            <pc:sldMk cId="681738333" sldId="308"/>
            <ac:spMk id="5" creationId="{B8BE17F8-C6B1-4839-8B99-2FEFF56FD993}"/>
          </ac:spMkLst>
        </pc:spChg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addSp delSp modSp add">
        <pc:chgData name="Kevin DeRudder" userId="b8db0611-c7c8-4114-b23c-d54441a090d5" providerId="ADAL" clId="{9D3A542D-FD2A-43C3-84C5-5789E61393C0}" dt="2018-12-20T10:08:05.066" v="2039" actId="115"/>
        <pc:sldMkLst>
          <pc:docMk/>
          <pc:sldMk cId="1235263451" sldId="309"/>
        </pc:sldMkLst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2" creationId="{4B3592D2-C2E7-42BA-ABAA-EF88CADE3A28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3" creationId="{FEAD06F9-8ED2-4A38-BC37-E296C967FBD2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4" creationId="{88D3376E-1B29-40EF-8078-13B04850D535}"/>
          </ac:spMkLst>
        </pc:spChg>
        <pc:spChg chg="add mod">
          <ac:chgData name="Kevin DeRudder" userId="b8db0611-c7c8-4114-b23c-d54441a090d5" providerId="ADAL" clId="{9D3A542D-FD2A-43C3-84C5-5789E61393C0}" dt="2018-12-20T10:04:12.824" v="1801" actId="20577"/>
          <ac:spMkLst>
            <pc:docMk/>
            <pc:sldMk cId="1235263451" sldId="309"/>
            <ac:spMk id="5" creationId="{07D406AD-8AD6-4B21-AD56-A4ED57F542F1}"/>
          </ac:spMkLst>
        </pc:spChg>
        <pc:spChg chg="add mod">
          <ac:chgData name="Kevin DeRudder" userId="b8db0611-c7c8-4114-b23c-d54441a090d5" providerId="ADAL" clId="{9D3A542D-FD2A-43C3-84C5-5789E61393C0}" dt="2018-12-20T10:08:05.066" v="2039" actId="115"/>
          <ac:spMkLst>
            <pc:docMk/>
            <pc:sldMk cId="1235263451" sldId="309"/>
            <ac:spMk id="6" creationId="{48EFE33D-4540-4398-B08A-2828E5070FB3}"/>
          </ac:spMkLst>
        </pc:spChg>
        <pc:spChg chg="add mod">
          <ac:chgData name="Kevin DeRudder" userId="b8db0611-c7c8-4114-b23c-d54441a090d5" providerId="ADAL" clId="{9D3A542D-FD2A-43C3-84C5-5789E61393C0}" dt="2018-12-20T10:05:52.566" v="1963" actId="1076"/>
          <ac:spMkLst>
            <pc:docMk/>
            <pc:sldMk cId="1235263451" sldId="309"/>
            <ac:spMk id="7" creationId="{8AF3B062-3687-42EE-AF41-3EFF0FD4C0E8}"/>
          </ac:spMkLst>
        </pc:spChg>
        <pc:spChg chg="add mod">
          <ac:chgData name="Kevin DeRudder" userId="b8db0611-c7c8-4114-b23c-d54441a090d5" providerId="ADAL" clId="{9D3A542D-FD2A-43C3-84C5-5789E61393C0}" dt="2018-12-20T10:06:02.815" v="1985" actId="20577"/>
          <ac:spMkLst>
            <pc:docMk/>
            <pc:sldMk cId="1235263451" sldId="309"/>
            <ac:spMk id="8" creationId="{617955A4-2E59-4A5C-8CF2-D56974212A2A}"/>
          </ac:spMkLst>
        </pc:spChg>
        <pc:spChg chg="add mod">
          <ac:chgData name="Kevin DeRudder" userId="b8db0611-c7c8-4114-b23c-d54441a090d5" providerId="ADAL" clId="{9D3A542D-FD2A-43C3-84C5-5789E61393C0}" dt="2018-12-20T10:06:11.296" v="1996" actId="20577"/>
          <ac:spMkLst>
            <pc:docMk/>
            <pc:sldMk cId="1235263451" sldId="309"/>
            <ac:spMk id="9" creationId="{2F43D5F0-3D47-4A7B-A38E-B2A26B0D5750}"/>
          </ac:spMkLst>
        </pc:spChg>
        <pc:spChg chg="add mod">
          <ac:chgData name="Kevin DeRudder" userId="b8db0611-c7c8-4114-b23c-d54441a090d5" providerId="ADAL" clId="{9D3A542D-FD2A-43C3-84C5-5789E61393C0}" dt="2018-12-20T10:06:17.608" v="2003" actId="20577"/>
          <ac:spMkLst>
            <pc:docMk/>
            <pc:sldMk cId="1235263451" sldId="309"/>
            <ac:spMk id="10" creationId="{1E72EDC0-FF18-4FEE-B199-58752A6F2DEC}"/>
          </ac:spMkLst>
        </pc:spChg>
        <pc:spChg chg="add mod">
          <ac:chgData name="Kevin DeRudder" userId="b8db0611-c7c8-4114-b23c-d54441a090d5" providerId="ADAL" clId="{9D3A542D-FD2A-43C3-84C5-5789E61393C0}" dt="2018-12-20T10:06:33.637" v="2019" actId="1076"/>
          <ac:spMkLst>
            <pc:docMk/>
            <pc:sldMk cId="1235263451" sldId="309"/>
            <ac:spMk id="11" creationId="{8C2B10FE-2677-491D-AD13-DB607D18F705}"/>
          </ac:spMkLst>
        </pc:spChg>
        <pc:spChg chg="add mod">
          <ac:chgData name="Kevin DeRudder" userId="b8db0611-c7c8-4114-b23c-d54441a090d5" providerId="ADAL" clId="{9D3A542D-FD2A-43C3-84C5-5789E61393C0}" dt="2018-12-20T10:06:37.761" v="2021" actId="1076"/>
          <ac:spMkLst>
            <pc:docMk/>
            <pc:sldMk cId="1235263451" sldId="309"/>
            <ac:spMk id="12" creationId="{3CC0AAC5-C5D4-46C6-B847-42CA5F241899}"/>
          </ac:spMkLst>
        </pc:spChg>
        <pc:spChg chg="add mod">
          <ac:chgData name="Kevin DeRudder" userId="b8db0611-c7c8-4114-b23c-d54441a090d5" providerId="ADAL" clId="{9D3A542D-FD2A-43C3-84C5-5789E61393C0}" dt="2018-12-20T10:06:42.277" v="2023" actId="1076"/>
          <ac:spMkLst>
            <pc:docMk/>
            <pc:sldMk cId="1235263451" sldId="309"/>
            <ac:spMk id="13" creationId="{1AFCF068-C816-4C00-9AF2-C7B14AFAAC40}"/>
          </ac:spMkLst>
        </pc:spChg>
        <pc:cxnChg chg="add mod">
          <ac:chgData name="Kevin DeRudder" userId="b8db0611-c7c8-4114-b23c-d54441a090d5" providerId="ADAL" clId="{9D3A542D-FD2A-43C3-84C5-5789E61393C0}" dt="2018-12-20T10:06:59.995" v="2025" actId="14861"/>
          <ac:cxnSpMkLst>
            <pc:docMk/>
            <pc:sldMk cId="1235263451" sldId="309"/>
            <ac:cxnSpMk id="15" creationId="{C3C0C38D-C6F0-4B49-AF59-5097A4CD85C8}"/>
          </ac:cxnSpMkLst>
        </pc:cxnChg>
        <pc:cxnChg chg="add mod">
          <ac:chgData name="Kevin DeRudder" userId="b8db0611-c7c8-4114-b23c-d54441a090d5" providerId="ADAL" clId="{9D3A542D-FD2A-43C3-84C5-5789E61393C0}" dt="2018-12-20T10:07:06.096" v="2028" actId="14100"/>
          <ac:cxnSpMkLst>
            <pc:docMk/>
            <pc:sldMk cId="1235263451" sldId="309"/>
            <ac:cxnSpMk id="16" creationId="{5F1E252C-869F-41A7-B5DF-7C4628828858}"/>
          </ac:cxnSpMkLst>
        </pc:cxnChg>
        <pc:cxnChg chg="add mod">
          <ac:chgData name="Kevin DeRudder" userId="b8db0611-c7c8-4114-b23c-d54441a090d5" providerId="ADAL" clId="{9D3A542D-FD2A-43C3-84C5-5789E61393C0}" dt="2018-12-20T10:07:13.653" v="2031" actId="14100"/>
          <ac:cxnSpMkLst>
            <pc:docMk/>
            <pc:sldMk cId="1235263451" sldId="309"/>
            <ac:cxnSpMk id="19" creationId="{C437F3CF-CD34-4F8D-8832-DA072C42A824}"/>
          </ac:cxnSpMkLst>
        </pc:cxnChg>
        <pc:cxnChg chg="add mod">
          <ac:chgData name="Kevin DeRudder" userId="b8db0611-c7c8-4114-b23c-d54441a090d5" providerId="ADAL" clId="{9D3A542D-FD2A-43C3-84C5-5789E61393C0}" dt="2018-12-20T10:07:20.264" v="2033" actId="1076"/>
          <ac:cxnSpMkLst>
            <pc:docMk/>
            <pc:sldMk cId="1235263451" sldId="309"/>
            <ac:cxnSpMk id="22" creationId="{0A3F19ED-A2A2-4B1E-8DEC-03FBA40CF077}"/>
          </ac:cxnSpMkLst>
        </pc:cxnChg>
        <pc:cxnChg chg="add mod">
          <ac:chgData name="Kevin DeRudder" userId="b8db0611-c7c8-4114-b23c-d54441a090d5" providerId="ADAL" clId="{9D3A542D-FD2A-43C3-84C5-5789E61393C0}" dt="2018-12-20T10:07:27.137" v="2035" actId="1076"/>
          <ac:cxnSpMkLst>
            <pc:docMk/>
            <pc:sldMk cId="1235263451" sldId="309"/>
            <ac:cxnSpMk id="23" creationId="{C7470EC3-B9FF-45D1-9040-F5386665FFB3}"/>
          </ac:cxnSpMkLst>
        </pc:cxnChg>
        <pc:cxnChg chg="add mod">
          <ac:chgData name="Kevin DeRudder" userId="b8db0611-c7c8-4114-b23c-d54441a090d5" providerId="ADAL" clId="{9D3A542D-FD2A-43C3-84C5-5789E61393C0}" dt="2018-12-20T10:07:35.973" v="2037" actId="1076"/>
          <ac:cxnSpMkLst>
            <pc:docMk/>
            <pc:sldMk cId="1235263451" sldId="309"/>
            <ac:cxnSpMk id="24" creationId="{A5F946C9-7C2C-49EB-A155-F8382EE6BD44}"/>
          </ac:cxnSpMkLst>
        </pc:cxnChg>
      </pc:sldChg>
      <pc:sldChg chg="modSp add">
        <pc:chgData name="Kevin DeRudder" userId="b8db0611-c7c8-4114-b23c-d54441a090d5" providerId="ADAL" clId="{9D3A542D-FD2A-43C3-84C5-5789E61393C0}" dt="2018-12-20T10:09:35.470" v="2225" actId="20577"/>
        <pc:sldMkLst>
          <pc:docMk/>
          <pc:sldMk cId="11740564" sldId="310"/>
        </pc:sldMkLst>
        <pc:spChg chg="mod">
          <ac:chgData name="Kevin DeRudder" userId="b8db0611-c7c8-4114-b23c-d54441a090d5" providerId="ADAL" clId="{9D3A542D-FD2A-43C3-84C5-5789E61393C0}" dt="2018-12-20T10:08:14.227" v="2063" actId="20577"/>
          <ac:spMkLst>
            <pc:docMk/>
            <pc:sldMk cId="11740564" sldId="310"/>
            <ac:spMk id="2" creationId="{9233ADDA-5CD6-4F53-9E0C-98AE48EA6DB6}"/>
          </ac:spMkLst>
        </pc:spChg>
        <pc:spChg chg="mod">
          <ac:chgData name="Kevin DeRudder" userId="b8db0611-c7c8-4114-b23c-d54441a090d5" providerId="ADAL" clId="{9D3A542D-FD2A-43C3-84C5-5789E61393C0}" dt="2018-12-20T10:09:35.470" v="2225" actId="20577"/>
          <ac:spMkLst>
            <pc:docMk/>
            <pc:sldMk cId="11740564" sldId="310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modSp add ord">
        <pc:chgData name="Kevin DeRudder" userId="b8db0611-c7c8-4114-b23c-d54441a090d5" providerId="ADAL" clId="{9D3A542D-FD2A-43C3-84C5-5789E61393C0}" dt="2018-12-20T10:10:59.456" v="2328" actId="20577"/>
        <pc:sldMkLst>
          <pc:docMk/>
          <pc:sldMk cId="2222593762" sldId="311"/>
        </pc:sldMkLst>
        <pc:spChg chg="mod">
          <ac:chgData name="Kevin DeRudder" userId="b8db0611-c7c8-4114-b23c-d54441a090d5" providerId="ADAL" clId="{9D3A542D-FD2A-43C3-84C5-5789E61393C0}" dt="2018-12-20T10:10:59.456" v="2328" actId="20577"/>
          <ac:spMkLst>
            <pc:docMk/>
            <pc:sldMk cId="2222593762" sldId="311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addSp delSp modSp add">
        <pc:chgData name="Kevin DeRudder" userId="b8db0611-c7c8-4114-b23c-d54441a090d5" providerId="ADAL" clId="{9D3A542D-FD2A-43C3-84C5-5789E61393C0}" dt="2018-12-20T10:11:51.363" v="2364" actId="207"/>
        <pc:sldMkLst>
          <pc:docMk/>
          <pc:sldMk cId="3320498468" sldId="312"/>
        </pc:sldMkLst>
        <pc:spChg chg="mod">
          <ac:chgData name="Kevin DeRudder" userId="b8db0611-c7c8-4114-b23c-d54441a090d5" providerId="ADAL" clId="{9D3A542D-FD2A-43C3-84C5-5789E61393C0}" dt="2018-12-20T10:11:27.025" v="2354" actId="20577"/>
          <ac:spMkLst>
            <pc:docMk/>
            <pc:sldMk cId="3320498468" sldId="312"/>
            <ac:spMk id="2" creationId="{1BC24514-9924-4CEF-8507-4038AA97D596}"/>
          </ac:spMkLst>
        </pc:spChg>
        <pc:spChg chg="del">
          <ac:chgData name="Kevin DeRudder" userId="b8db0611-c7c8-4114-b23c-d54441a090d5" providerId="ADAL" clId="{9D3A542D-FD2A-43C3-84C5-5789E61393C0}" dt="2018-12-20T10:11:29.134" v="2355" actId="478"/>
          <ac:spMkLst>
            <pc:docMk/>
            <pc:sldMk cId="3320498468" sldId="312"/>
            <ac:spMk id="3" creationId="{CFA17FB8-2F6C-4F03-856C-D5549F8434C6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4" creationId="{58246693-554D-4F19-A998-B1AD7FABCF63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5" creationId="{9FC57219-BDC0-480A-B8A9-1ACD113BEF2B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6" creationId="{BA7E83A2-9959-450B-AB52-05043A75FF65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7" creationId="{A6882519-61FD-487C-B6C0-49748C4CDC14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8" creationId="{760EEB90-2A36-4521-8335-39A20133EE6C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9" creationId="{87F99FFA-D21E-4762-9830-FA155532BD57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0" creationId="{66FFFDA0-EE73-4FE0-8CA5-4F1A53A6D692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1" creationId="{C871A9B1-D0B4-48F9-8D9B-472CF72926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3-1-2019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3-1-2019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3-1-2019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3-1-2019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3-1-2019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3-1-2019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3-1-2019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ASP.NET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4368152" y="1624954"/>
            <a:ext cx="1552801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Let me check?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129761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3744962" y="1555063"/>
            <a:ext cx="2329682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Bart will meet you in a few minutes?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113245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E9790C4-0565-48A4-B928-6982CEA3FA71}"/>
              </a:ext>
            </a:extLst>
          </p:cNvPr>
          <p:cNvSpPr/>
          <p:nvPr/>
        </p:nvSpPr>
        <p:spPr>
          <a:xfrm>
            <a:off x="433137" y="192156"/>
            <a:ext cx="9345863" cy="563231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latin typeface="Consolas" panose="020B0609020204030204" pitchFamily="49" charset="0"/>
              </a:rPr>
              <a:t>PersonController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: Controller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endParaRPr lang="en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SQLRepository _repo =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SQLRepository();</a:t>
            </a:r>
          </a:p>
          <a:p>
            <a:endParaRPr lang="en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IActionResult Index()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        List&lt;Person&gt; </a:t>
            </a:r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persons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 = _</a:t>
            </a:r>
            <a:r>
              <a:rPr lang="fr-FR" dirty="0" err="1">
                <a:solidFill>
                  <a:srgbClr val="000000"/>
                </a:solidFill>
                <a:latin typeface="Consolas" panose="020B0609020204030204" pitchFamily="49" charset="0"/>
              </a:rPr>
              <a:t>repo.GetPersons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View(persons);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Details(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id)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Person p = _repo.GetPersonById(id);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(p ==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NotFoundViewResult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"Person not found"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603758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mysql">
            <a:extLst>
              <a:ext uri="{FF2B5EF4-FFF2-40B4-BE49-F238E27FC236}">
                <a16:creationId xmlns:a16="http://schemas.microsoft.com/office/drawing/2014/main" id="{2D26B7B9-1EC7-403B-9E3D-F1461A22B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138" y="1733840"/>
            <a:ext cx="3661611" cy="1894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Image result for sql server">
            <a:extLst>
              <a:ext uri="{FF2B5EF4-FFF2-40B4-BE49-F238E27FC236}">
                <a16:creationId xmlns:a16="http://schemas.microsoft.com/office/drawing/2014/main" id="{932B0691-EEF0-4CC9-87A7-FE3E4D7C3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27" y="1448451"/>
            <a:ext cx="3051896" cy="2476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9D87DEA6-A533-4470-981B-854F92BFE58B}"/>
              </a:ext>
            </a:extLst>
          </p:cNvPr>
          <p:cNvSpPr/>
          <p:nvPr/>
        </p:nvSpPr>
        <p:spPr>
          <a:xfrm>
            <a:off x="5005709" y="2882616"/>
            <a:ext cx="616017" cy="346509"/>
          </a:xfrm>
          <a:prstGeom prst="rightArrow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481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9D5E75-FBFB-40B9-B364-BA305752CE31}"/>
              </a:ext>
            </a:extLst>
          </p:cNvPr>
          <p:cNvSpPr/>
          <p:nvPr/>
        </p:nvSpPr>
        <p:spPr>
          <a:xfrm>
            <a:off x="4478045" y="2474110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Persons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2833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9D5E75-FBFB-40B9-B364-BA305752CE31}"/>
              </a:ext>
            </a:extLst>
          </p:cNvPr>
          <p:cNvSpPr/>
          <p:nvPr/>
        </p:nvSpPr>
        <p:spPr>
          <a:xfrm>
            <a:off x="4478045" y="2474110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Persons</a:t>
            </a:r>
            <a:endParaRPr lang="en-BE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142524-C712-4FBB-98A5-A528BE1302C4}"/>
              </a:ext>
            </a:extLst>
          </p:cNvPr>
          <p:cNvSpPr/>
          <p:nvPr/>
        </p:nvSpPr>
        <p:spPr>
          <a:xfrm>
            <a:off x="6452001" y="2481181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Invoices</a:t>
            </a:r>
            <a:endParaRPr lang="en-BE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1769F3-B855-4A4A-87EB-263A9FD37F87}"/>
              </a:ext>
            </a:extLst>
          </p:cNvPr>
          <p:cNvSpPr/>
          <p:nvPr/>
        </p:nvSpPr>
        <p:spPr>
          <a:xfrm>
            <a:off x="2508851" y="2481181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Products</a:t>
            </a:r>
            <a:endParaRPr lang="en-BE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FE77C3-4D18-4F9B-AEE0-3A4FE14AB5AC}"/>
              </a:ext>
            </a:extLst>
          </p:cNvPr>
          <p:cNvSpPr/>
          <p:nvPr/>
        </p:nvSpPr>
        <p:spPr>
          <a:xfrm>
            <a:off x="6452001" y="3764549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Categories</a:t>
            </a:r>
            <a:endParaRPr lang="en-BE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D0DF3D-D11C-42F6-B0B2-5CCC05B715E5}"/>
              </a:ext>
            </a:extLst>
          </p:cNvPr>
          <p:cNvSpPr/>
          <p:nvPr/>
        </p:nvSpPr>
        <p:spPr>
          <a:xfrm>
            <a:off x="4480425" y="3764549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Statusses</a:t>
            </a:r>
            <a:endParaRPr lang="en-BE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D0B0ED2-9394-4E8B-ABCC-437DDC67D483}"/>
              </a:ext>
            </a:extLst>
          </p:cNvPr>
          <p:cNvSpPr/>
          <p:nvPr/>
        </p:nvSpPr>
        <p:spPr>
          <a:xfrm>
            <a:off x="2508849" y="3764549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Addresses</a:t>
            </a:r>
            <a:endParaRPr lang="en-BE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AD99E7-E0EC-4E01-AB86-6DC32116A076}"/>
              </a:ext>
            </a:extLst>
          </p:cNvPr>
          <p:cNvSpPr/>
          <p:nvPr/>
        </p:nvSpPr>
        <p:spPr>
          <a:xfrm>
            <a:off x="2508848" y="1197813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Suppliers</a:t>
            </a:r>
            <a:endParaRPr lang="en-BE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CFBB26-6D46-4EBA-8AFE-3F2B72F6964F}"/>
              </a:ext>
            </a:extLst>
          </p:cNvPr>
          <p:cNvSpPr/>
          <p:nvPr/>
        </p:nvSpPr>
        <p:spPr>
          <a:xfrm>
            <a:off x="4480426" y="1197813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Logs</a:t>
            </a:r>
            <a:endParaRPr lang="en-BE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C17FB0-3E1E-42CA-A1AE-96682527D029}"/>
              </a:ext>
            </a:extLst>
          </p:cNvPr>
          <p:cNvSpPr/>
          <p:nvPr/>
        </p:nvSpPr>
        <p:spPr>
          <a:xfrm>
            <a:off x="6452000" y="1197813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Courses</a:t>
            </a:r>
            <a:endParaRPr lang="en-BE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C122B04-0B1C-49C8-8628-7C59C89D0E63}"/>
              </a:ext>
            </a:extLst>
          </p:cNvPr>
          <p:cNvSpPr/>
          <p:nvPr/>
        </p:nvSpPr>
        <p:spPr>
          <a:xfrm>
            <a:off x="8423574" y="1197813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Errors</a:t>
            </a:r>
            <a:endParaRPr lang="en-BE" sz="2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500340-DFA6-4443-A838-EE60D7CFA40C}"/>
              </a:ext>
            </a:extLst>
          </p:cNvPr>
          <p:cNvSpPr/>
          <p:nvPr/>
        </p:nvSpPr>
        <p:spPr>
          <a:xfrm>
            <a:off x="8423573" y="2481181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Auth</a:t>
            </a:r>
            <a:endParaRPr lang="en-BE" sz="2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1A58B2-C6F3-4F8D-9D05-42022633AD56}"/>
              </a:ext>
            </a:extLst>
          </p:cNvPr>
          <p:cNvSpPr/>
          <p:nvPr/>
        </p:nvSpPr>
        <p:spPr>
          <a:xfrm>
            <a:off x="8423572" y="3762944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Roles</a:t>
            </a:r>
            <a:endParaRPr lang="en-BE" sz="2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4B09C1-6B42-4408-B672-262C9A9E3580}"/>
              </a:ext>
            </a:extLst>
          </p:cNvPr>
          <p:cNvSpPr/>
          <p:nvPr/>
        </p:nvSpPr>
        <p:spPr>
          <a:xfrm>
            <a:off x="537272" y="1199418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Travel</a:t>
            </a:r>
            <a:endParaRPr lang="en-BE" sz="2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2883AB-4B3B-48D3-8E06-C5F8EDA319DE}"/>
              </a:ext>
            </a:extLst>
          </p:cNvPr>
          <p:cNvSpPr/>
          <p:nvPr/>
        </p:nvSpPr>
        <p:spPr>
          <a:xfrm>
            <a:off x="537271" y="2482786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Relatives</a:t>
            </a:r>
            <a:endParaRPr lang="en-BE" sz="2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391578E-AC1F-4E5B-8CA4-A012CE79CFD9}"/>
              </a:ext>
            </a:extLst>
          </p:cNvPr>
          <p:cNvSpPr/>
          <p:nvPr/>
        </p:nvSpPr>
        <p:spPr>
          <a:xfrm>
            <a:off x="537270" y="3764549"/>
            <a:ext cx="1732547" cy="10684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/>
              <a:t>Types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984126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047A1A-86AA-4C18-A40E-6AFE9F0CC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456" y="869949"/>
            <a:ext cx="7705725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790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IoC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Introduction + Solution with IoC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634602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24EE21-8FAD-41FB-8545-FC84A056BBD3}"/>
              </a:ext>
            </a:extLst>
          </p:cNvPr>
          <p:cNvSpPr txBox="1"/>
          <p:nvPr/>
        </p:nvSpPr>
        <p:spPr>
          <a:xfrm>
            <a:off x="134753" y="190719"/>
            <a:ext cx="4453463" cy="369332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STEP 1:  the constructor sets the functionality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4C6778-64AD-48B3-B9B3-62001544E27B}"/>
              </a:ext>
            </a:extLst>
          </p:cNvPr>
          <p:cNvSpPr/>
          <p:nvPr/>
        </p:nvSpPr>
        <p:spPr>
          <a:xfrm>
            <a:off x="338489" y="797511"/>
            <a:ext cx="10202512" cy="1754326"/>
          </a:xfrm>
          <a:prstGeom prst="rect">
            <a:avLst/>
          </a:prstGeom>
          <a:ln>
            <a:solidFill>
              <a:sysClr val="window" lastClr="FFFFFF">
                <a:lumMod val="85000"/>
              </a:sys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SQLRepository _repo;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public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PersonController(SQLRepository repo)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this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._repo = 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4" name="Callout: Bent Line 3">
            <a:extLst>
              <a:ext uri="{FF2B5EF4-FFF2-40B4-BE49-F238E27FC236}">
                <a16:creationId xmlns:a16="http://schemas.microsoft.com/office/drawing/2014/main" id="{8ECF340B-14BD-4309-A600-93B3E413E284}"/>
              </a:ext>
            </a:extLst>
          </p:cNvPr>
          <p:cNvSpPr/>
          <p:nvPr/>
        </p:nvSpPr>
        <p:spPr>
          <a:xfrm>
            <a:off x="5659655" y="2233061"/>
            <a:ext cx="2608446" cy="673768"/>
          </a:xfrm>
          <a:prstGeom prst="borderCallout2">
            <a:avLst>
              <a:gd name="adj1" fmla="val 51607"/>
              <a:gd name="adj2" fmla="val -215"/>
              <a:gd name="adj3" fmla="val 51593"/>
              <a:gd name="adj4" fmla="val -14453"/>
              <a:gd name="adj5" fmla="val -81211"/>
              <a:gd name="adj6" fmla="val -55682"/>
            </a:avLst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Still SQL</a:t>
            </a:r>
            <a:endParaRPr kumimoji="0" lang="en-BE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84622C7-F385-4A98-BEBC-EBF4B78E0667}"/>
              </a:ext>
            </a:extLst>
          </p:cNvPr>
          <p:cNvCxnSpPr/>
          <p:nvPr/>
        </p:nvCxnSpPr>
        <p:spPr>
          <a:xfrm>
            <a:off x="3436219" y="1665171"/>
            <a:ext cx="1597794" cy="0"/>
          </a:xfrm>
          <a:prstGeom prst="line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30324156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8D4540-9B3B-49EE-9519-25D3C044E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63" y="1259861"/>
            <a:ext cx="9317038" cy="349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73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E3317A-BD99-4944-AEFF-489EF3F99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Agenda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82030-4BF6-41D1-BB1F-7BFB5473B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Introduction</a:t>
            </a:r>
          </a:p>
          <a:p>
            <a:r>
              <a:rPr lang="nl-BE" dirty="0"/>
              <a:t>Getting Started</a:t>
            </a:r>
          </a:p>
          <a:p>
            <a:pPr lvl="1"/>
            <a:r>
              <a:rPr lang="nl-BE" dirty="0"/>
              <a:t>Angular CLI</a:t>
            </a:r>
          </a:p>
          <a:p>
            <a:r>
              <a:rPr lang="nl-BE" dirty="0"/>
              <a:t>Project Overview</a:t>
            </a:r>
          </a:p>
          <a:p>
            <a:r>
              <a:rPr lang="nl-BE" dirty="0"/>
              <a:t>Debug Tools</a:t>
            </a:r>
          </a:p>
          <a:p>
            <a:r>
              <a:rPr lang="nl-BE" dirty="0"/>
              <a:t>Dependency Injection</a:t>
            </a:r>
          </a:p>
          <a:p>
            <a:pPr marL="457200" lvl="1" indent="0">
              <a:buNone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406161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668F9-7F8B-4DE0-9A4E-3DB293817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Polymorphism</a:t>
            </a:r>
            <a:endParaRPr lang="en-BE" dirty="0"/>
          </a:p>
        </p:txBody>
      </p:sp>
      <p:pic>
        <p:nvPicPr>
          <p:cNvPr id="4" name="Picture 2" descr="Image result for logo wikipedia png">
            <a:extLst>
              <a:ext uri="{FF2B5EF4-FFF2-40B4-BE49-F238E27FC236}">
                <a16:creationId xmlns:a16="http://schemas.microsoft.com/office/drawing/2014/main" id="{1745E4F6-3255-42B0-9900-FF0DF9A20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18" y="1050924"/>
            <a:ext cx="1527174" cy="1753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5F899C-4F3E-46E5-9EAF-DD67D1E90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1744" y="1050924"/>
            <a:ext cx="867727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86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379504-11D3-4923-AA73-774DF3B4832C}"/>
              </a:ext>
            </a:extLst>
          </p:cNvPr>
          <p:cNvSpPr/>
          <p:nvPr/>
        </p:nvSpPr>
        <p:spPr>
          <a:xfrm>
            <a:off x="368300" y="644049"/>
            <a:ext cx="9880599" cy="120032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BaseRepository sql = </a:t>
            </a:r>
            <a:r>
              <a:rPr 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SqlRepository();</a:t>
            </a:r>
          </a:p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BaseRepository mysql = </a:t>
            </a:r>
            <a:r>
              <a:rPr 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MySqlRepository();</a:t>
            </a:r>
          </a:p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BaseRepository oracle = </a:t>
            </a:r>
            <a:r>
              <a:rPr 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OracleRepository();</a:t>
            </a:r>
            <a:endParaRPr lang="en-BE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6AF0B2-2453-4FDC-91E6-8DB8998E4998}"/>
              </a:ext>
            </a:extLst>
          </p:cNvPr>
          <p:cNvSpPr txBox="1"/>
          <p:nvPr/>
        </p:nvSpPr>
        <p:spPr>
          <a:xfrm>
            <a:off x="406400" y="2019300"/>
            <a:ext cx="59769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sz="2400" dirty="0">
                <a:solidFill>
                  <a:prstClr val="black"/>
                </a:solidFill>
                <a:latin typeface="Calibri" panose="020F0502020204030204"/>
              </a:rPr>
              <a:t>Repository can have different shapes </a:t>
            </a:r>
          </a:p>
          <a:p>
            <a:pPr defTabSz="914400"/>
            <a:r>
              <a:rPr lang="nl-BE" sz="2400" dirty="0">
                <a:solidFill>
                  <a:prstClr val="black"/>
                </a:solidFill>
                <a:latin typeface="Calibri" panose="020F0502020204030204"/>
              </a:rPr>
              <a:t>as long as they all inherit from BaseRepository</a:t>
            </a:r>
            <a:endParaRPr lang="en-BE" sz="24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301193-881F-4DF0-8078-2408ADBFDB0E}"/>
              </a:ext>
            </a:extLst>
          </p:cNvPr>
          <p:cNvSpPr/>
          <p:nvPr/>
        </p:nvSpPr>
        <p:spPr>
          <a:xfrm>
            <a:off x="406400" y="2070100"/>
            <a:ext cx="5422900" cy="393700"/>
          </a:xfrm>
          <a:prstGeom prst="rect">
            <a:avLst/>
          </a:prstGeom>
          <a:noFill/>
          <a:ln w="381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19011A-4247-42F7-8C93-486A62C190DB}"/>
              </a:ext>
            </a:extLst>
          </p:cNvPr>
          <p:cNvSpPr txBox="1"/>
          <p:nvPr/>
        </p:nvSpPr>
        <p:spPr>
          <a:xfrm>
            <a:off x="5829300" y="2050990"/>
            <a:ext cx="1834926" cy="430887"/>
          </a:xfrm>
          <a:prstGeom prst="rect">
            <a:avLst/>
          </a:prstGeom>
          <a:solidFill>
            <a:srgbClr val="ED7D31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Polymorphism</a:t>
            </a:r>
            <a:endParaRPr kumimoji="0" lang="en-BE" sz="2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96482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54C6778-64AD-48B3-B9B3-62001544E27B}"/>
              </a:ext>
            </a:extLst>
          </p:cNvPr>
          <p:cNvSpPr/>
          <p:nvPr/>
        </p:nvSpPr>
        <p:spPr>
          <a:xfrm>
            <a:off x="338489" y="1102311"/>
            <a:ext cx="10202512" cy="1754326"/>
          </a:xfrm>
          <a:prstGeom prst="rect">
            <a:avLst/>
          </a:prstGeom>
          <a:ln>
            <a:solidFill>
              <a:sysClr val="window" lastClr="FFFFFF">
                <a:lumMod val="85000"/>
              </a:sys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SQLRepository _repo;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public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PersonController(SQLRepository repo)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this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._repo = 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59C95D9-1956-4161-9A4F-94957F6B1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Polymorphism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861930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54C6778-64AD-48B3-B9B3-62001544E27B}"/>
              </a:ext>
            </a:extLst>
          </p:cNvPr>
          <p:cNvSpPr/>
          <p:nvPr/>
        </p:nvSpPr>
        <p:spPr>
          <a:xfrm>
            <a:off x="338489" y="1102311"/>
            <a:ext cx="10202512" cy="1754326"/>
          </a:xfrm>
          <a:prstGeom prst="rect">
            <a:avLst/>
          </a:prstGeom>
          <a:ln>
            <a:solidFill>
              <a:sysClr val="window" lastClr="FFFFFF">
                <a:lumMod val="85000"/>
              </a:sys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SQLRepository _repo;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public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PersonController(SQLRepository repo)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this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._repo = 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59C95D9-1956-4161-9A4F-94957F6B1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Polymorphism</a:t>
            </a:r>
            <a:endParaRPr lang="en-BE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23FCB8A-1B00-4DAC-BEC3-F7FEAD3264F1}"/>
              </a:ext>
            </a:extLst>
          </p:cNvPr>
          <p:cNvCxnSpPr/>
          <p:nvPr/>
        </p:nvCxnSpPr>
        <p:spPr>
          <a:xfrm>
            <a:off x="444500" y="1473200"/>
            <a:ext cx="15748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05A78AA-A56C-413F-A904-F58C7BDB5364}"/>
              </a:ext>
            </a:extLst>
          </p:cNvPr>
          <p:cNvCxnSpPr/>
          <p:nvPr/>
        </p:nvCxnSpPr>
        <p:spPr>
          <a:xfrm>
            <a:off x="3441700" y="2044700"/>
            <a:ext cx="15748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3950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54C6778-64AD-48B3-B9B3-62001544E27B}"/>
              </a:ext>
            </a:extLst>
          </p:cNvPr>
          <p:cNvSpPr/>
          <p:nvPr/>
        </p:nvSpPr>
        <p:spPr>
          <a:xfrm>
            <a:off x="338489" y="1102311"/>
            <a:ext cx="10202512" cy="1754326"/>
          </a:xfrm>
          <a:prstGeom prst="rect">
            <a:avLst/>
          </a:prstGeom>
          <a:ln>
            <a:solidFill>
              <a:sysClr val="window" lastClr="FFFFFF">
                <a:lumMod val="85000"/>
              </a:sys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          _repo;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public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PersonController(              repo)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this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._repo = 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59C95D9-1956-4161-9A4F-94957F6B1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Polymorphism</a:t>
            </a:r>
            <a:endParaRPr lang="en-BE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23FCB8A-1B00-4DAC-BEC3-F7FEAD3264F1}"/>
              </a:ext>
            </a:extLst>
          </p:cNvPr>
          <p:cNvCxnSpPr/>
          <p:nvPr/>
        </p:nvCxnSpPr>
        <p:spPr>
          <a:xfrm>
            <a:off x="444500" y="1473200"/>
            <a:ext cx="15748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05A78AA-A56C-413F-A904-F58C7BDB5364}"/>
              </a:ext>
            </a:extLst>
          </p:cNvPr>
          <p:cNvCxnSpPr/>
          <p:nvPr/>
        </p:nvCxnSpPr>
        <p:spPr>
          <a:xfrm>
            <a:off x="3441700" y="2044700"/>
            <a:ext cx="15748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52702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CBE45-6C78-4A46-B2E1-97C51341E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87" y="1063625"/>
            <a:ext cx="9688513" cy="362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1431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54C6778-64AD-48B3-B9B3-62001544E27B}"/>
              </a:ext>
            </a:extLst>
          </p:cNvPr>
          <p:cNvSpPr/>
          <p:nvPr/>
        </p:nvSpPr>
        <p:spPr>
          <a:xfrm>
            <a:off x="338489" y="1102311"/>
            <a:ext cx="10202512" cy="1754326"/>
          </a:xfrm>
          <a:prstGeom prst="rect">
            <a:avLst/>
          </a:prstGeom>
          <a:ln>
            <a:solidFill>
              <a:sysClr val="window" lastClr="FFFFFF">
                <a:lumMod val="85000"/>
              </a:sys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BaseRepository _repo;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lvl="0" defTabSz="914400"/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public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lang="nl-BE" kern="0" dirty="0">
                <a:solidFill>
                  <a:srgbClr val="000000"/>
                </a:solidFill>
                <a:latin typeface="Consolas" panose="020B0609020204030204" pitchFamily="49" charset="0"/>
              </a:rPr>
              <a:t>PersonController(BaseRepository 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repo)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this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._repo = 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59C95D9-1956-4161-9A4F-94957F6B1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Polymorphism</a:t>
            </a:r>
            <a:endParaRPr lang="en-BE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23FCB8A-1B00-4DAC-BEC3-F7FEAD3264F1}"/>
              </a:ext>
            </a:extLst>
          </p:cNvPr>
          <p:cNvCxnSpPr>
            <a:cxnSpLocks/>
          </p:cNvCxnSpPr>
          <p:nvPr/>
        </p:nvCxnSpPr>
        <p:spPr>
          <a:xfrm>
            <a:off x="444500" y="1473200"/>
            <a:ext cx="17526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05A78AA-A56C-413F-A904-F58C7BDB5364}"/>
              </a:ext>
            </a:extLst>
          </p:cNvPr>
          <p:cNvCxnSpPr>
            <a:cxnSpLocks/>
          </p:cNvCxnSpPr>
          <p:nvPr/>
        </p:nvCxnSpPr>
        <p:spPr>
          <a:xfrm>
            <a:off x="3441700" y="2044700"/>
            <a:ext cx="17526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2853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54C6778-64AD-48B3-B9B3-62001544E27B}"/>
              </a:ext>
            </a:extLst>
          </p:cNvPr>
          <p:cNvSpPr/>
          <p:nvPr/>
        </p:nvSpPr>
        <p:spPr>
          <a:xfrm>
            <a:off x="338489" y="1102311"/>
            <a:ext cx="10202512" cy="1754326"/>
          </a:xfrm>
          <a:prstGeom prst="rect">
            <a:avLst/>
          </a:prstGeom>
          <a:ln>
            <a:solidFill>
              <a:sysClr val="window" lastClr="FFFFFF">
                <a:lumMod val="85000"/>
              </a:sys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BaseRepository _repo;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lvl="0" defTabSz="914400"/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public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lang="nl-BE" kern="0" dirty="0">
                <a:solidFill>
                  <a:srgbClr val="000000"/>
                </a:solidFill>
                <a:latin typeface="Consolas" panose="020B0609020204030204" pitchFamily="49" charset="0"/>
              </a:rPr>
              <a:t>PersonController(BaseRepository 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repo)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this</a:t>
            </a: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._repo = repo;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BE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59C95D9-1956-4161-9A4F-94957F6B1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Polymorphism</a:t>
            </a:r>
            <a:endParaRPr lang="en-B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3A7C52-75C5-46B5-9888-2D8FE3137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This class has no single responsibility</a:t>
            </a:r>
          </a:p>
          <a:p>
            <a:r>
              <a:rPr lang="nl-BE" dirty="0"/>
              <a:t>Responsibilities are injected via a middleman </a:t>
            </a:r>
            <a:endParaRPr lang="en-BE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23FCB8A-1B00-4DAC-BEC3-F7FEAD3264F1}"/>
              </a:ext>
            </a:extLst>
          </p:cNvPr>
          <p:cNvCxnSpPr>
            <a:cxnSpLocks/>
          </p:cNvCxnSpPr>
          <p:nvPr/>
        </p:nvCxnSpPr>
        <p:spPr>
          <a:xfrm>
            <a:off x="444500" y="1473200"/>
            <a:ext cx="17526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05A78AA-A56C-413F-A904-F58C7BDB5364}"/>
              </a:ext>
            </a:extLst>
          </p:cNvPr>
          <p:cNvCxnSpPr>
            <a:cxnSpLocks/>
          </p:cNvCxnSpPr>
          <p:nvPr/>
        </p:nvCxnSpPr>
        <p:spPr>
          <a:xfrm>
            <a:off x="3441700" y="2044700"/>
            <a:ext cx="17526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AC8D378-8375-48C8-A71D-E9A102DC1654}"/>
              </a:ext>
            </a:extLst>
          </p:cNvPr>
          <p:cNvSpPr txBox="1"/>
          <p:nvPr/>
        </p:nvSpPr>
        <p:spPr>
          <a:xfrm>
            <a:off x="2855641" y="4941648"/>
            <a:ext cx="4977355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nl-BE" sz="2800" dirty="0">
                <a:solidFill>
                  <a:schemeClr val="bg1"/>
                </a:solidFill>
              </a:rPr>
              <a:t>DEPENDENCY INJECTION</a:t>
            </a:r>
            <a:endParaRPr lang="en-BE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33064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6D83B-D7EC-42FB-8300-7B1B5799A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Who is the middleman or middlewoman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7D2FE-8EC8-4575-ADCA-7F481AB51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655104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6D83B-D7EC-42FB-8300-7B1B5799A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Who is the middleman or middlewoman</a:t>
            </a:r>
            <a:endParaRPr lang="en-BE" dirty="0"/>
          </a:p>
        </p:txBody>
      </p:sp>
      <p:pic>
        <p:nvPicPr>
          <p:cNvPr id="4" name="Picture 4" descr="Image result for receptionist">
            <a:extLst>
              <a:ext uri="{FF2B5EF4-FFF2-40B4-BE49-F238E27FC236}">
                <a16:creationId xmlns:a16="http://schemas.microsoft.com/office/drawing/2014/main" id="{962FC6F6-0883-47DF-A2B2-C7989D05D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A3C648EE-71F5-4170-88FA-F60A1439BA5F}"/>
              </a:ext>
            </a:extLst>
          </p:cNvPr>
          <p:cNvSpPr/>
          <p:nvPr/>
        </p:nvSpPr>
        <p:spPr>
          <a:xfrm rot="18964892">
            <a:off x="6210258" y="2120901"/>
            <a:ext cx="889000" cy="431800"/>
          </a:xfrm>
          <a:prstGeom prst="leftArrow">
            <a:avLst>
              <a:gd name="adj1" fmla="val 32352"/>
              <a:gd name="adj2" fmla="val 105042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80955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IoC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Introduction + Problem without IoC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592630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1C18D-AAF4-49F6-8DDB-E95CB0350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Who is the middleman or middlewoman in ASP/NET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5D15BD-0DA7-4134-822C-603DE0980953}"/>
              </a:ext>
            </a:extLst>
          </p:cNvPr>
          <p:cNvSpPr/>
          <p:nvPr/>
        </p:nvSpPr>
        <p:spPr>
          <a:xfrm>
            <a:off x="342900" y="1303572"/>
            <a:ext cx="10033000" cy="147732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ConfigureServices(IServiceCollection services)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services.AddMvc();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services.AddTransient&lt;BaseRepository,SQLRepository&gt;();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FE42A9-6F1C-4FEB-B318-972AD5CCD6EB}"/>
              </a:ext>
            </a:extLst>
          </p:cNvPr>
          <p:cNvSpPr txBox="1"/>
          <p:nvPr/>
        </p:nvSpPr>
        <p:spPr>
          <a:xfrm>
            <a:off x="8813800" y="841907"/>
            <a:ext cx="1570038" cy="46166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nl-BE" sz="2400" dirty="0">
                <a:solidFill>
                  <a:schemeClr val="bg1"/>
                </a:solidFill>
              </a:rPr>
              <a:t>Startup.cs</a:t>
            </a:r>
            <a:endParaRPr lang="en-BE" sz="2400" dirty="0">
              <a:solidFill>
                <a:schemeClr val="bg1"/>
              </a:solidFill>
            </a:endParaRPr>
          </a:p>
        </p:txBody>
      </p:sp>
      <p:pic>
        <p:nvPicPr>
          <p:cNvPr id="6" name="Picture 5" descr="Image result for sql server">
            <a:extLst>
              <a:ext uri="{FF2B5EF4-FFF2-40B4-BE49-F238E27FC236}">
                <a16:creationId xmlns:a16="http://schemas.microsoft.com/office/drawing/2014/main" id="{CF97295B-A4FC-48D7-8B5D-49BB0A68DD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9139" y="1418840"/>
            <a:ext cx="1318261" cy="1069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01934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1C18D-AAF4-49F6-8DDB-E95CB0350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Who is the middleman or middlewoman in ASP/NET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5D15BD-0DA7-4134-822C-603DE0980953}"/>
              </a:ext>
            </a:extLst>
          </p:cNvPr>
          <p:cNvSpPr/>
          <p:nvPr/>
        </p:nvSpPr>
        <p:spPr>
          <a:xfrm>
            <a:off x="342900" y="1303572"/>
            <a:ext cx="10033000" cy="147732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ConfigureServices(IServiceCollection services)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services.AddMvc();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services.AddTransient&lt;BaseRepository,SQLRepository&gt;();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FE42A9-6F1C-4FEB-B318-972AD5CCD6EB}"/>
              </a:ext>
            </a:extLst>
          </p:cNvPr>
          <p:cNvSpPr txBox="1"/>
          <p:nvPr/>
        </p:nvSpPr>
        <p:spPr>
          <a:xfrm>
            <a:off x="8813800" y="841907"/>
            <a:ext cx="1570038" cy="46166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nl-BE" sz="2400" dirty="0">
                <a:solidFill>
                  <a:schemeClr val="bg1"/>
                </a:solidFill>
              </a:rPr>
              <a:t>Startup.cs</a:t>
            </a:r>
            <a:endParaRPr lang="en-BE" sz="2400" dirty="0">
              <a:solidFill>
                <a:schemeClr val="bg1"/>
              </a:solidFill>
            </a:endParaRPr>
          </a:p>
        </p:txBody>
      </p:sp>
      <p:pic>
        <p:nvPicPr>
          <p:cNvPr id="6" name="Picture 5" descr="Image result for sql server">
            <a:extLst>
              <a:ext uri="{FF2B5EF4-FFF2-40B4-BE49-F238E27FC236}">
                <a16:creationId xmlns:a16="http://schemas.microsoft.com/office/drawing/2014/main" id="{CF97295B-A4FC-48D7-8B5D-49BB0A68DD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9139" y="1418840"/>
            <a:ext cx="1318261" cy="1069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32BE1C0-4CA0-4D1F-B540-74F2B26FA9CE}"/>
              </a:ext>
            </a:extLst>
          </p:cNvPr>
          <p:cNvCxnSpPr>
            <a:cxnSpLocks/>
          </p:cNvCxnSpPr>
          <p:nvPr/>
        </p:nvCxnSpPr>
        <p:spPr>
          <a:xfrm>
            <a:off x="3695700" y="2488733"/>
            <a:ext cx="172081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D02047D-996B-43BB-A21E-EDDA0DD4F8D5}"/>
              </a:ext>
            </a:extLst>
          </p:cNvPr>
          <p:cNvCxnSpPr>
            <a:cxnSpLocks/>
          </p:cNvCxnSpPr>
          <p:nvPr/>
        </p:nvCxnSpPr>
        <p:spPr>
          <a:xfrm>
            <a:off x="5568910" y="2488733"/>
            <a:ext cx="1623982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6F47CB0-32F4-4841-A2D7-2F25115EE85C}"/>
              </a:ext>
            </a:extLst>
          </p:cNvPr>
          <p:cNvCxnSpPr/>
          <p:nvPr/>
        </p:nvCxnSpPr>
        <p:spPr>
          <a:xfrm>
            <a:off x="4513757" y="2488733"/>
            <a:ext cx="0" cy="1262054"/>
          </a:xfrm>
          <a:prstGeom prst="line">
            <a:avLst/>
          </a:prstGeom>
          <a:ln w="381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F3AB134-D1BD-41F8-B041-DB0A5B01EC47}"/>
              </a:ext>
            </a:extLst>
          </p:cNvPr>
          <p:cNvCxnSpPr>
            <a:cxnSpLocks/>
          </p:cNvCxnSpPr>
          <p:nvPr/>
        </p:nvCxnSpPr>
        <p:spPr>
          <a:xfrm>
            <a:off x="4496285" y="3750787"/>
            <a:ext cx="1846273" cy="0"/>
          </a:xfrm>
          <a:prstGeom prst="line">
            <a:avLst/>
          </a:prstGeom>
          <a:ln w="381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669B954-041D-4DA4-87D8-149D265951DE}"/>
              </a:ext>
            </a:extLst>
          </p:cNvPr>
          <p:cNvCxnSpPr>
            <a:cxnSpLocks/>
          </p:cNvCxnSpPr>
          <p:nvPr/>
        </p:nvCxnSpPr>
        <p:spPr>
          <a:xfrm flipV="1">
            <a:off x="6325086" y="2488733"/>
            <a:ext cx="0" cy="1262054"/>
          </a:xfrm>
          <a:prstGeom prst="straightConnector1">
            <a:avLst/>
          </a:prstGeom>
          <a:ln w="381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B4F47844-7C98-4E49-B88D-6E04424DE995}"/>
              </a:ext>
            </a:extLst>
          </p:cNvPr>
          <p:cNvSpPr txBox="1"/>
          <p:nvPr/>
        </p:nvSpPr>
        <p:spPr>
          <a:xfrm>
            <a:off x="4438043" y="3820834"/>
            <a:ext cx="4181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When someone asks for a </a:t>
            </a:r>
            <a:r>
              <a:rPr lang="nl-BE" b="1" dirty="0"/>
              <a:t>Repository,</a:t>
            </a:r>
          </a:p>
          <a:p>
            <a:r>
              <a:rPr lang="nl-BE" dirty="0"/>
              <a:t>pass </a:t>
            </a:r>
            <a:r>
              <a:rPr lang="nl-BE" b="1" dirty="0"/>
              <a:t>SQLRepository</a:t>
            </a:r>
            <a:endParaRPr lang="en-BE" b="1" dirty="0"/>
          </a:p>
        </p:txBody>
      </p:sp>
    </p:spTree>
    <p:extLst>
      <p:ext uri="{BB962C8B-B14F-4D97-AF65-F5344CB8AC3E}">
        <p14:creationId xmlns:p14="http://schemas.microsoft.com/office/powerpoint/2010/main" val="19091671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1C18D-AAF4-49F6-8DDB-E95CB0350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Who is the middleman or middlewoman in ASP/NET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5D15BD-0DA7-4134-822C-603DE0980953}"/>
              </a:ext>
            </a:extLst>
          </p:cNvPr>
          <p:cNvSpPr/>
          <p:nvPr/>
        </p:nvSpPr>
        <p:spPr>
          <a:xfrm>
            <a:off x="342900" y="1303572"/>
            <a:ext cx="10033000" cy="147732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ConfigureServices(IServiceCollection services)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services.AddMvc();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services.AddTransient&lt;BaseRepository,MySQLRepository&gt;();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FE42A9-6F1C-4FEB-B318-972AD5CCD6EB}"/>
              </a:ext>
            </a:extLst>
          </p:cNvPr>
          <p:cNvSpPr txBox="1"/>
          <p:nvPr/>
        </p:nvSpPr>
        <p:spPr>
          <a:xfrm>
            <a:off x="8813800" y="841907"/>
            <a:ext cx="1570038" cy="46166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nl-BE" sz="2400" dirty="0">
                <a:solidFill>
                  <a:schemeClr val="bg1"/>
                </a:solidFill>
              </a:rPr>
              <a:t>Startup.cs</a:t>
            </a:r>
            <a:endParaRPr lang="en-BE" sz="2400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32BE1C0-4CA0-4D1F-B540-74F2B26FA9CE}"/>
              </a:ext>
            </a:extLst>
          </p:cNvPr>
          <p:cNvCxnSpPr>
            <a:cxnSpLocks/>
          </p:cNvCxnSpPr>
          <p:nvPr/>
        </p:nvCxnSpPr>
        <p:spPr>
          <a:xfrm>
            <a:off x="3695700" y="2488733"/>
            <a:ext cx="172081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D02047D-996B-43BB-A21E-EDDA0DD4F8D5}"/>
              </a:ext>
            </a:extLst>
          </p:cNvPr>
          <p:cNvCxnSpPr>
            <a:cxnSpLocks/>
          </p:cNvCxnSpPr>
          <p:nvPr/>
        </p:nvCxnSpPr>
        <p:spPr>
          <a:xfrm>
            <a:off x="5568910" y="2488733"/>
            <a:ext cx="1886071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6F47CB0-32F4-4841-A2D7-2F25115EE85C}"/>
              </a:ext>
            </a:extLst>
          </p:cNvPr>
          <p:cNvCxnSpPr/>
          <p:nvPr/>
        </p:nvCxnSpPr>
        <p:spPr>
          <a:xfrm>
            <a:off x="4513757" y="2488733"/>
            <a:ext cx="0" cy="1262054"/>
          </a:xfrm>
          <a:prstGeom prst="line">
            <a:avLst/>
          </a:prstGeom>
          <a:ln w="381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F3AB134-D1BD-41F8-B041-DB0A5B01EC47}"/>
              </a:ext>
            </a:extLst>
          </p:cNvPr>
          <p:cNvCxnSpPr>
            <a:cxnSpLocks/>
          </p:cNvCxnSpPr>
          <p:nvPr/>
        </p:nvCxnSpPr>
        <p:spPr>
          <a:xfrm>
            <a:off x="4496285" y="3750787"/>
            <a:ext cx="1846273" cy="0"/>
          </a:xfrm>
          <a:prstGeom prst="line">
            <a:avLst/>
          </a:prstGeom>
          <a:ln w="381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669B954-041D-4DA4-87D8-149D265951DE}"/>
              </a:ext>
            </a:extLst>
          </p:cNvPr>
          <p:cNvCxnSpPr>
            <a:cxnSpLocks/>
          </p:cNvCxnSpPr>
          <p:nvPr/>
        </p:nvCxnSpPr>
        <p:spPr>
          <a:xfrm flipV="1">
            <a:off x="6325086" y="2488733"/>
            <a:ext cx="0" cy="1262054"/>
          </a:xfrm>
          <a:prstGeom prst="straightConnector1">
            <a:avLst/>
          </a:prstGeom>
          <a:ln w="381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B4F47844-7C98-4E49-B88D-6E04424DE995}"/>
              </a:ext>
            </a:extLst>
          </p:cNvPr>
          <p:cNvSpPr txBox="1"/>
          <p:nvPr/>
        </p:nvSpPr>
        <p:spPr>
          <a:xfrm>
            <a:off x="4438043" y="3820834"/>
            <a:ext cx="4181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When someone asks for a </a:t>
            </a:r>
            <a:r>
              <a:rPr lang="nl-BE" b="1" dirty="0"/>
              <a:t>Repository,</a:t>
            </a:r>
          </a:p>
          <a:p>
            <a:r>
              <a:rPr lang="nl-BE" dirty="0"/>
              <a:t>pass </a:t>
            </a:r>
            <a:r>
              <a:rPr lang="nl-BE" b="1" dirty="0"/>
              <a:t>MySQLRepository</a:t>
            </a:r>
            <a:endParaRPr lang="en-BE" b="1" dirty="0"/>
          </a:p>
        </p:txBody>
      </p:sp>
      <p:pic>
        <p:nvPicPr>
          <p:cNvPr id="13" name="Picture 2" descr="Image result for mysql">
            <a:extLst>
              <a:ext uri="{FF2B5EF4-FFF2-40B4-BE49-F238E27FC236}">
                <a16:creationId xmlns:a16="http://schemas.microsoft.com/office/drawing/2014/main" id="{14ADDF2D-1BA2-4B51-8BE5-14F2323E3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708" y="1575714"/>
            <a:ext cx="1570038" cy="812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73713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24EE21-8FAD-41FB-8545-FC84A056BBD3}"/>
              </a:ext>
            </a:extLst>
          </p:cNvPr>
          <p:cNvSpPr txBox="1"/>
          <p:nvPr/>
        </p:nvSpPr>
        <p:spPr>
          <a:xfrm>
            <a:off x="134753" y="190719"/>
            <a:ext cx="2097049" cy="369332"/>
          </a:xfrm>
          <a:prstGeom prst="rect">
            <a:avLst/>
          </a:prstGeom>
          <a:solidFill>
            <a:sysClr val="windowText" lastClr="000000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STEP 2:  use services</a:t>
            </a:r>
            <a:endParaRPr kumimoji="0" lang="en-B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948624A-F9E0-4DBC-9BFA-9DC9A22B3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5" y="809565"/>
            <a:ext cx="10128973" cy="5028240"/>
          </a:xfrm>
        </p:spPr>
        <p:txBody>
          <a:bodyPr/>
          <a:lstStyle/>
          <a:p>
            <a:pPr marL="0" indent="0">
              <a:buNone/>
            </a:pPr>
            <a:r>
              <a:rPr lang="nl-BE" dirty="0"/>
              <a:t>A repository is a link to our database,</a:t>
            </a:r>
          </a:p>
          <a:p>
            <a:pPr marL="0" indent="0">
              <a:buNone/>
            </a:pPr>
            <a:r>
              <a:rPr lang="nl-BE" dirty="0"/>
              <a:t>Better create a layer of services in between</a:t>
            </a:r>
            <a:endParaRPr lang="en-BE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3CE41A3-A652-4E0F-ABD0-AF84ABD1764A}"/>
              </a:ext>
            </a:extLst>
          </p:cNvPr>
          <p:cNvSpPr/>
          <p:nvPr/>
        </p:nvSpPr>
        <p:spPr>
          <a:xfrm>
            <a:off x="1229635" y="2377144"/>
            <a:ext cx="762000" cy="2844800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vert="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</a:t>
            </a:r>
            <a:endParaRPr kumimoji="0" lang="en-BE" sz="2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BCE4E72-8BF7-4E7B-8398-ADE0A85B18C1}"/>
              </a:ext>
            </a:extLst>
          </p:cNvPr>
          <p:cNvSpPr/>
          <p:nvPr/>
        </p:nvSpPr>
        <p:spPr>
          <a:xfrm>
            <a:off x="6309635" y="2377144"/>
            <a:ext cx="762000" cy="2844800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vert="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Repositories</a:t>
            </a:r>
            <a:endParaRPr kumimoji="0" lang="en-BE" sz="2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lowchart: Magnetic Disk 19">
            <a:extLst>
              <a:ext uri="{FF2B5EF4-FFF2-40B4-BE49-F238E27FC236}">
                <a16:creationId xmlns:a16="http://schemas.microsoft.com/office/drawing/2014/main" id="{F2C7ED70-C613-4F7E-803A-67EC8C317E91}"/>
              </a:ext>
            </a:extLst>
          </p:cNvPr>
          <p:cNvSpPr/>
          <p:nvPr/>
        </p:nvSpPr>
        <p:spPr>
          <a:xfrm>
            <a:off x="8354335" y="3012144"/>
            <a:ext cx="1409700" cy="1574800"/>
          </a:xfrm>
          <a:prstGeom prst="flowChartMagneticDisk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</a:t>
            </a:r>
            <a:endParaRPr kumimoji="0" lang="en-BE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CBE3919-5787-4259-AB3F-BB9D66D6B004}"/>
              </a:ext>
            </a:extLst>
          </p:cNvPr>
          <p:cNvSpPr/>
          <p:nvPr/>
        </p:nvSpPr>
        <p:spPr>
          <a:xfrm>
            <a:off x="2817135" y="2377144"/>
            <a:ext cx="2666999" cy="546100"/>
          </a:xfrm>
          <a:prstGeom prst="rect">
            <a:avLst/>
          </a:prstGeom>
          <a:solidFill>
            <a:srgbClr val="ED7D31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vert="horz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PersonService</a:t>
            </a:r>
            <a:endParaRPr kumimoji="0" lang="en-BE" sz="2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4FAD409-8048-484F-92A0-7AE892F8E6A7}"/>
              </a:ext>
            </a:extLst>
          </p:cNvPr>
          <p:cNvSpPr/>
          <p:nvPr/>
        </p:nvSpPr>
        <p:spPr>
          <a:xfrm>
            <a:off x="2817134" y="3088344"/>
            <a:ext cx="2666999" cy="546100"/>
          </a:xfrm>
          <a:prstGeom prst="rect">
            <a:avLst/>
          </a:prstGeom>
          <a:solidFill>
            <a:srgbClr val="ED7D31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vert="horz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ProductService</a:t>
            </a:r>
            <a:endParaRPr kumimoji="0" lang="en-BE" sz="2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E124B57-DE3C-4A13-93D3-116AB54DAEA4}"/>
              </a:ext>
            </a:extLst>
          </p:cNvPr>
          <p:cNvSpPr/>
          <p:nvPr/>
        </p:nvSpPr>
        <p:spPr>
          <a:xfrm>
            <a:off x="2804435" y="3880196"/>
            <a:ext cx="2666999" cy="546100"/>
          </a:xfrm>
          <a:prstGeom prst="rect">
            <a:avLst/>
          </a:prstGeom>
          <a:solidFill>
            <a:srgbClr val="ED7D31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vert="horz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InvoiceService</a:t>
            </a:r>
            <a:endParaRPr kumimoji="0" lang="en-BE" sz="2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9A0A701-AB10-4907-938B-49E8F409AF04}"/>
              </a:ext>
            </a:extLst>
          </p:cNvPr>
          <p:cNvSpPr/>
          <p:nvPr/>
        </p:nvSpPr>
        <p:spPr>
          <a:xfrm>
            <a:off x="2791734" y="4675844"/>
            <a:ext cx="2666999" cy="546100"/>
          </a:xfrm>
          <a:prstGeom prst="rect">
            <a:avLst/>
          </a:prstGeom>
          <a:solidFill>
            <a:srgbClr val="ED7D31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vert="horz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CategoryService</a:t>
            </a:r>
            <a:endParaRPr kumimoji="0" lang="en-BE" sz="2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5A389546-5EB8-4BAB-9E77-ED1CEA21A54D}"/>
              </a:ext>
            </a:extLst>
          </p:cNvPr>
          <p:cNvSpPr/>
          <p:nvPr/>
        </p:nvSpPr>
        <p:spPr>
          <a:xfrm>
            <a:off x="2118635" y="3634444"/>
            <a:ext cx="533399" cy="245752"/>
          </a:xfrm>
          <a:prstGeom prst="leftRightArrow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Arrow: Left-Right 25">
            <a:extLst>
              <a:ext uri="{FF2B5EF4-FFF2-40B4-BE49-F238E27FC236}">
                <a16:creationId xmlns:a16="http://schemas.microsoft.com/office/drawing/2014/main" id="{8BD151AE-AAA2-4F61-A7DF-A2BDB789E762}"/>
              </a:ext>
            </a:extLst>
          </p:cNvPr>
          <p:cNvSpPr/>
          <p:nvPr/>
        </p:nvSpPr>
        <p:spPr>
          <a:xfrm>
            <a:off x="5623835" y="3626196"/>
            <a:ext cx="533399" cy="245752"/>
          </a:xfrm>
          <a:prstGeom prst="leftRightArrow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Arrow: Left-Right 26">
            <a:extLst>
              <a:ext uri="{FF2B5EF4-FFF2-40B4-BE49-F238E27FC236}">
                <a16:creationId xmlns:a16="http://schemas.microsoft.com/office/drawing/2014/main" id="{66050562-FBC2-4098-8B44-D74B347E36A2}"/>
              </a:ext>
            </a:extLst>
          </p:cNvPr>
          <p:cNvSpPr/>
          <p:nvPr/>
        </p:nvSpPr>
        <p:spPr>
          <a:xfrm>
            <a:off x="7427233" y="3634444"/>
            <a:ext cx="533399" cy="245752"/>
          </a:xfrm>
          <a:prstGeom prst="leftRightArrow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51393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2E2C55-3BDC-43D8-AB9C-912845333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431" y="341213"/>
            <a:ext cx="2771775" cy="5245967"/>
          </a:xfrm>
          <a:prstGeom prst="rect">
            <a:avLst/>
          </a:prstGeom>
          <a:ln w="38100">
            <a:solidFill>
              <a:srgbClr val="5B9BD5"/>
            </a:solidFill>
          </a:ln>
        </p:spPr>
      </p:pic>
    </p:spTree>
    <p:extLst>
      <p:ext uri="{BB962C8B-B14F-4D97-AF65-F5344CB8AC3E}">
        <p14:creationId xmlns:p14="http://schemas.microsoft.com/office/powerpoint/2010/main" val="2468587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463C03-ABC5-4A4C-A628-9A77043A6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1206" y="930640"/>
            <a:ext cx="4014787" cy="470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8090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463C03-ABC5-4A4C-A628-9A77043A6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1206" y="930640"/>
            <a:ext cx="4014787" cy="47028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3F0627-8862-475F-95C9-7B4B0ED9A9B3}"/>
              </a:ext>
            </a:extLst>
          </p:cNvPr>
          <p:cNvSpPr txBox="1"/>
          <p:nvPr/>
        </p:nvSpPr>
        <p:spPr>
          <a:xfrm>
            <a:off x="580256" y="261250"/>
            <a:ext cx="9477274" cy="461665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nl-BE" sz="2400" dirty="0">
                <a:solidFill>
                  <a:schemeClr val="bg1"/>
                </a:solidFill>
              </a:rPr>
              <a:t>How do we make sure that every repository has the same methods?</a:t>
            </a:r>
            <a:endParaRPr lang="en-B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55622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D7C667A3-D658-482F-827D-F222B384D381}"/>
              </a:ext>
            </a:extLst>
          </p:cNvPr>
          <p:cNvSpPr/>
          <p:nvPr/>
        </p:nvSpPr>
        <p:spPr>
          <a:xfrm>
            <a:off x="1255318" y="1682790"/>
            <a:ext cx="952500" cy="952500"/>
          </a:xfrm>
          <a:prstGeom prst="ellipse">
            <a:avLst/>
          </a:prstGeom>
          <a:noFill/>
          <a:ln w="5715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FFDF2A-9CC9-4DD9-9F97-E9DAD5FFD8BB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1731568" y="2635290"/>
            <a:ext cx="0" cy="1358900"/>
          </a:xfrm>
          <a:prstGeom prst="line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31A16A8B-7255-47E4-A8A5-44B6AFE6E0C1}"/>
              </a:ext>
            </a:extLst>
          </p:cNvPr>
          <p:cNvSpPr/>
          <p:nvPr/>
        </p:nvSpPr>
        <p:spPr>
          <a:xfrm>
            <a:off x="1604568" y="3930692"/>
            <a:ext cx="253999" cy="253999"/>
          </a:xfrm>
          <a:prstGeom prst="ellipse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B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472CDA-AD57-4AAC-A010-1CB620CE294D}"/>
              </a:ext>
            </a:extLst>
          </p:cNvPr>
          <p:cNvSpPr txBox="1"/>
          <p:nvPr/>
        </p:nvSpPr>
        <p:spPr>
          <a:xfrm>
            <a:off x="2334818" y="2584899"/>
            <a:ext cx="27102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800" b="1" dirty="0"/>
              <a:t>Interfaces</a:t>
            </a:r>
            <a:endParaRPr lang="en-BE" sz="4800" b="1" dirty="0"/>
          </a:p>
        </p:txBody>
      </p:sp>
    </p:spTree>
    <p:extLst>
      <p:ext uri="{BB962C8B-B14F-4D97-AF65-F5344CB8AC3E}">
        <p14:creationId xmlns:p14="http://schemas.microsoft.com/office/powerpoint/2010/main" val="3338273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C46200-338F-4ECA-8AE1-0AE45DC1E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528" y="1563137"/>
            <a:ext cx="6951582" cy="289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076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A4A811-5F10-47CF-9775-94D7751C64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334"/>
          <a:stretch/>
        </p:blipFill>
        <p:spPr>
          <a:xfrm>
            <a:off x="2137569" y="444309"/>
            <a:ext cx="6413500" cy="339384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66739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4368152" y="1624954"/>
            <a:ext cx="1552801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How can I help?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23351883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A4A811-5F10-47CF-9775-94D7751C6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569" y="444309"/>
            <a:ext cx="6413500" cy="494251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274889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D3CCC4-1041-4A53-AAB9-D72690BE7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252" y="1127052"/>
            <a:ext cx="8628133" cy="322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3324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506C41-6C53-4EF1-841B-29312842501E}"/>
              </a:ext>
            </a:extLst>
          </p:cNvPr>
          <p:cNvSpPr/>
          <p:nvPr/>
        </p:nvSpPr>
        <p:spPr>
          <a:xfrm>
            <a:off x="349250" y="382013"/>
            <a:ext cx="10110306" cy="175432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IPersonRepository _repo;</a:t>
            </a:r>
          </a:p>
          <a:p>
            <a:endParaRPr lang="en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PersonsController(IPersonRepository repo)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._repo = repo;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7596034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2F2F01-F547-4FE5-A453-4F7B3C0B647B}"/>
              </a:ext>
            </a:extLst>
          </p:cNvPr>
          <p:cNvSpPr/>
          <p:nvPr/>
        </p:nvSpPr>
        <p:spPr>
          <a:xfrm>
            <a:off x="355600" y="373116"/>
            <a:ext cx="10050862" cy="175432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ConfigureServices(IServiceCollection services)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services.AddMvc();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b="1" dirty="0">
                <a:solidFill>
                  <a:srgbClr val="000000"/>
                </a:solidFill>
                <a:latin typeface="Consolas" panose="020B0609020204030204" pitchFamily="49" charset="0"/>
              </a:rPr>
              <a:t>services.AddTransient&lt;IPersonService, PersonService&gt;();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services.AddTransient&lt;BaseRepository,SQLRepository&gt;();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6750787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IoC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Scopes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3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5694265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3CAE4F8-AF5A-45ED-B693-A78C958BC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Scopes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DE582A-F752-41D4-9CDA-9ADB56FB1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Transient</a:t>
            </a:r>
          </a:p>
          <a:p>
            <a:pPr lvl="1"/>
            <a:r>
              <a:rPr lang="nl-BE" sz="2000" dirty="0"/>
              <a:t>New instance is created everytime they are requested</a:t>
            </a:r>
          </a:p>
          <a:p>
            <a:pPr lvl="1"/>
            <a:r>
              <a:rPr lang="nl-BE" sz="2000" dirty="0"/>
              <a:t>Best for lightweight, stateless services</a:t>
            </a:r>
          </a:p>
          <a:p>
            <a:pPr lvl="1"/>
            <a:endParaRPr lang="nl-BE" dirty="0"/>
          </a:p>
          <a:p>
            <a:r>
              <a:rPr lang="nl-BE" dirty="0"/>
              <a:t>Scoped</a:t>
            </a:r>
          </a:p>
          <a:p>
            <a:pPr lvl="1"/>
            <a:r>
              <a:rPr lang="nl-BE" sz="2000" dirty="0"/>
              <a:t>Created once per request</a:t>
            </a:r>
          </a:p>
          <a:p>
            <a:pPr lvl="1"/>
            <a:endParaRPr lang="nl-BE" dirty="0"/>
          </a:p>
          <a:p>
            <a:r>
              <a:rPr lang="nl-BE" dirty="0"/>
              <a:t>Singleton</a:t>
            </a:r>
          </a:p>
          <a:p>
            <a:pPr lvl="1"/>
            <a:r>
              <a:rPr lang="nl-BE" sz="2000" dirty="0"/>
              <a:t>Created the first time they are requested</a:t>
            </a:r>
          </a:p>
          <a:p>
            <a:pPr lvl="1"/>
            <a:r>
              <a:rPr lang="nl-BE" sz="2000" dirty="0"/>
              <a:t>From then, every request uses the same instance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3597057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1788030" y="1147369"/>
            <a:ext cx="2533529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Can we see mrs Lucia Peeters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3722742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1788030" y="1147369"/>
            <a:ext cx="2533529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Can we see mrs </a:t>
            </a:r>
            <a:r>
              <a:rPr lang="nl-BE" sz="1600" b="1" u="sng" dirty="0"/>
              <a:t>Lucia Peeters</a:t>
            </a:r>
            <a:endParaRPr lang="en-BE" sz="1600" b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9E9F82-F9E2-4666-A64D-61204CE70158}"/>
              </a:ext>
            </a:extLst>
          </p:cNvPr>
          <p:cNvSpPr/>
          <p:nvPr/>
        </p:nvSpPr>
        <p:spPr>
          <a:xfrm>
            <a:off x="1991877" y="2906278"/>
            <a:ext cx="1887043" cy="629014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b="1" dirty="0"/>
              <a:t>DEPENDENCY</a:t>
            </a:r>
            <a:endParaRPr lang="en-BE" b="1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CCDA368-4690-413A-8F72-9988659B2BB2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2935399" y="1892866"/>
            <a:ext cx="0" cy="10134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175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1788030" y="1147369"/>
            <a:ext cx="2533529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Can we see mrs </a:t>
            </a:r>
            <a:r>
              <a:rPr lang="nl-BE" sz="1600" b="1" u="sng" dirty="0"/>
              <a:t>Lucia Peeters</a:t>
            </a:r>
            <a:endParaRPr lang="en-BE" sz="1600" b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9E9F82-F9E2-4666-A64D-61204CE70158}"/>
              </a:ext>
            </a:extLst>
          </p:cNvPr>
          <p:cNvSpPr/>
          <p:nvPr/>
        </p:nvSpPr>
        <p:spPr>
          <a:xfrm>
            <a:off x="1991877" y="2906278"/>
            <a:ext cx="1887043" cy="629014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b="1" dirty="0"/>
              <a:t>DEPENDENCY</a:t>
            </a:r>
            <a:endParaRPr lang="en-BE" b="1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CCDA368-4690-413A-8F72-9988659B2BB2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2935399" y="1892866"/>
            <a:ext cx="0" cy="10134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85C1C28-5B20-47CB-B2F3-C66F34CED1BF}"/>
              </a:ext>
            </a:extLst>
          </p:cNvPr>
          <p:cNvSpPr txBox="1"/>
          <p:nvPr/>
        </p:nvSpPr>
        <p:spPr>
          <a:xfrm>
            <a:off x="3878920" y="2829108"/>
            <a:ext cx="4389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000" dirty="0"/>
              <a:t>What if Lucia Peeters is unavailable?</a:t>
            </a:r>
            <a:endParaRPr lang="en-BE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A26064-B051-4C82-BF23-B48B44BCF5AB}"/>
              </a:ext>
            </a:extLst>
          </p:cNvPr>
          <p:cNvSpPr txBox="1"/>
          <p:nvPr/>
        </p:nvSpPr>
        <p:spPr>
          <a:xfrm>
            <a:off x="3878919" y="3202947"/>
            <a:ext cx="21820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000" dirty="0"/>
              <a:t>Who will help us?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3566314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4368152" y="1624954"/>
            <a:ext cx="1552801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How can I help?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444409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FFA607-8C5C-48D0-B618-CC851652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Problem</a:t>
            </a:r>
            <a:endParaRPr lang="en-BE" dirty="0"/>
          </a:p>
        </p:txBody>
      </p:sp>
      <p:pic>
        <p:nvPicPr>
          <p:cNvPr id="1028" name="Picture 4" descr="Image result for receptionist">
            <a:extLst>
              <a:ext uri="{FF2B5EF4-FFF2-40B4-BE49-F238E27FC236}">
                <a16:creationId xmlns:a16="http://schemas.microsoft.com/office/drawing/2014/main" id="{40663808-874A-440F-B39E-4F5657613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917" y="1059761"/>
            <a:ext cx="7960803" cy="424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A726CCE1-4423-45B9-85FB-D247DDE7598A}"/>
              </a:ext>
            </a:extLst>
          </p:cNvPr>
          <p:cNvSpPr/>
          <p:nvPr/>
        </p:nvSpPr>
        <p:spPr>
          <a:xfrm>
            <a:off x="1788030" y="1147369"/>
            <a:ext cx="2533529" cy="984290"/>
          </a:xfrm>
          <a:prstGeom prst="wedgeEllipseCallout">
            <a:avLst>
              <a:gd name="adj1" fmla="val 28954"/>
              <a:gd name="adj2" fmla="val 64476"/>
            </a:avLst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Can we see someone from the BeOne Team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3500366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6446</TotalTime>
  <Words>649</Words>
  <Application>Microsoft Office PowerPoint</Application>
  <PresentationFormat>Custom</PresentationFormat>
  <Paragraphs>195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Consolas</vt:lpstr>
      <vt:lpstr>Lucida Grande</vt:lpstr>
      <vt:lpstr>Wingdings</vt:lpstr>
      <vt:lpstr>Office-thema</vt:lpstr>
      <vt:lpstr>ASP.NET</vt:lpstr>
      <vt:lpstr>Agenda</vt:lpstr>
      <vt:lpstr>IoC</vt:lpstr>
      <vt:lpstr>Problem</vt:lpstr>
      <vt:lpstr>Problem</vt:lpstr>
      <vt:lpstr>Problem</vt:lpstr>
      <vt:lpstr>Problem</vt:lpstr>
      <vt:lpstr>Problem</vt:lpstr>
      <vt:lpstr>Problem</vt:lpstr>
      <vt:lpstr>Problem</vt:lpstr>
      <vt:lpstr>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IoC</vt:lpstr>
      <vt:lpstr>PowerPoint Presentation</vt:lpstr>
      <vt:lpstr>PowerPoint Presentation</vt:lpstr>
      <vt:lpstr>Polymorphism</vt:lpstr>
      <vt:lpstr>PowerPoint Presentation</vt:lpstr>
      <vt:lpstr>Polymorphism</vt:lpstr>
      <vt:lpstr>Polymorphism</vt:lpstr>
      <vt:lpstr>Polymorphism</vt:lpstr>
      <vt:lpstr>PowerPoint Presentation</vt:lpstr>
      <vt:lpstr>Polymorphism</vt:lpstr>
      <vt:lpstr>Polymorphism</vt:lpstr>
      <vt:lpstr>Who is the middleman or middlewoman</vt:lpstr>
      <vt:lpstr>Who is the middleman or middlewoman</vt:lpstr>
      <vt:lpstr>Who is the middleman or middlewoman in ASP/NET</vt:lpstr>
      <vt:lpstr>Who is the middleman or middlewoman in ASP/NET</vt:lpstr>
      <vt:lpstr>Who is the middleman or middlewoman in ASP/NET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IoC</vt:lpstr>
      <vt:lpstr>Scopes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63</cp:revision>
  <dcterms:created xsi:type="dcterms:W3CDTF">2016-02-10T13:35:37Z</dcterms:created>
  <dcterms:modified xsi:type="dcterms:W3CDTF">2019-01-03T13:04:48Z</dcterms:modified>
</cp:coreProperties>
</file>

<file path=docProps/thumbnail.jpeg>
</file>